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0B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5"/>
    <p:restoredTop sz="94742"/>
  </p:normalViewPr>
  <p:slideViewPr>
    <p:cSldViewPr snapToGrid="0" snapToObjects="1">
      <p:cViewPr>
        <p:scale>
          <a:sx n="149" d="100"/>
          <a:sy n="149" d="100"/>
        </p:scale>
        <p:origin x="41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463CB-7FCE-3543-BA31-4E0FD6C60AE5}" type="datetimeFigureOut">
              <a:rPr lang="en-US" smtClean="0"/>
              <a:t>12/21/2022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5EE9D-6860-B64D-B203-A55D3F0DBC72}" type="slidenum">
              <a:rPr lang="en-US" smtClean="0"/>
              <a:t>‹#›</a:t>
            </a:fld>
            <a:endParaRPr lang="en-US"/>
          </a:p>
        </p:txBody>
      </p:sp>
    </p:spTree>
    <p:extLst>
      <p:ext uri="{BB962C8B-B14F-4D97-AF65-F5344CB8AC3E}">
        <p14:creationId xmlns:p14="http://schemas.microsoft.com/office/powerpoint/2010/main" val="153595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45BE44-DD35-DE4E-BE3F-EA53233CB6DE}" type="datetime1">
              <a:rPr lang="en-CA" smtClean="0"/>
              <a:t>2022-12-21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149050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7493C-2DFC-214D-B52B-ED06FC29B5AE}" type="datetime1">
              <a:rPr lang="en-CA" smtClean="0"/>
              <a:t>2022-12-21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337841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C6DEE-17B6-8F4D-8953-AB9FB9E73E13}" type="datetime1">
              <a:rPr lang="en-CA" smtClean="0"/>
              <a:t>2022-12-21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105285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0D22C-1ED6-3449-98ED-D0CF76B780E7}" type="datetime1">
              <a:rPr lang="en-CA" smtClean="0"/>
              <a:t>2022-12-21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421396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46F6A-C1DD-4342-AF4B-732FA830F732}" type="datetime1">
              <a:rPr lang="en-CA" smtClean="0"/>
              <a:t>2022-12-21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11670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E71E0C-F830-8D4D-84F3-C5511405CDC0}" type="datetime1">
              <a:rPr lang="en-CA" smtClean="0"/>
              <a:t>2022-12-21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178692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F7B79-0C4C-D441-9A32-715EDA182F84}" type="datetime1">
              <a:rPr lang="en-CA" smtClean="0"/>
              <a:t>2022-12-21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13842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C7054-E637-1149-AD73-1492AC672370}" type="datetime1">
              <a:rPr lang="en-CA" smtClean="0"/>
              <a:t>2022-12-21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41246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9A18A-0508-DF4C-954F-A679206F5D9B}" type="datetime1">
              <a:rPr lang="en-CA" smtClean="0"/>
              <a:t>2022-12-21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267361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06806F-1760-E54F-8723-DB95F390A78C}" type="datetime1">
              <a:rPr lang="en-CA" smtClean="0"/>
              <a:t>2022-12-21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318765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36A7E5-C618-9540-AA70-5D0FB130B0AE}" type="datetime1">
              <a:rPr lang="en-CA" smtClean="0"/>
              <a:t>2022-12-21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4E679-9B49-B545-9086-7B1F3EBD80FC}" type="slidenum">
              <a:rPr lang="en-US" smtClean="0"/>
              <a:t>‹#›</a:t>
            </a:fld>
            <a:endParaRPr lang="en-US"/>
          </a:p>
        </p:txBody>
      </p:sp>
    </p:spTree>
    <p:extLst>
      <p:ext uri="{BB962C8B-B14F-4D97-AF65-F5344CB8AC3E}">
        <p14:creationId xmlns:p14="http://schemas.microsoft.com/office/powerpoint/2010/main" val="6069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71C61E0-A373-7C4C-A39E-BA635A5CDE70}" type="datetime1">
              <a:rPr lang="en-CA" smtClean="0"/>
              <a:t>2022-12-21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A04E679-9B49-B545-9086-7B1F3EBD80FC}" type="slidenum">
              <a:rPr lang="en-US" smtClean="0"/>
              <a:t>‹#›</a:t>
            </a:fld>
            <a:endParaRPr lang="en-US"/>
          </a:p>
        </p:txBody>
      </p:sp>
    </p:spTree>
    <p:extLst>
      <p:ext uri="{BB962C8B-B14F-4D97-AF65-F5344CB8AC3E}">
        <p14:creationId xmlns:p14="http://schemas.microsoft.com/office/powerpoint/2010/main" val="4183643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89E6B5-185E-264C-8B83-74F5D90C0A89}"/>
              </a:ext>
            </a:extLst>
          </p:cNvPr>
          <p:cNvPicPr>
            <a:picLocks noChangeAspect="1"/>
          </p:cNvPicPr>
          <p:nvPr/>
        </p:nvPicPr>
        <p:blipFill>
          <a:blip r:embed="rId2"/>
          <a:stretch>
            <a:fillRect/>
          </a:stretch>
        </p:blipFill>
        <p:spPr>
          <a:xfrm>
            <a:off x="465615" y="294438"/>
            <a:ext cx="1431279" cy="1197503"/>
          </a:xfrm>
          <a:prstGeom prst="rect">
            <a:avLst/>
          </a:prstGeom>
        </p:spPr>
      </p:pic>
      <p:sp>
        <p:nvSpPr>
          <p:cNvPr id="8" name="TextBox 7">
            <a:extLst>
              <a:ext uri="{FF2B5EF4-FFF2-40B4-BE49-F238E27FC236}">
                <a16:creationId xmlns:a16="http://schemas.microsoft.com/office/drawing/2014/main" id="{86C5AA62-DF5C-A243-A3BA-31B488DD4F39}"/>
              </a:ext>
            </a:extLst>
          </p:cNvPr>
          <p:cNvSpPr txBox="1"/>
          <p:nvPr/>
        </p:nvSpPr>
        <p:spPr>
          <a:xfrm>
            <a:off x="2017644" y="554635"/>
            <a:ext cx="4222170" cy="338548"/>
          </a:xfrm>
          <a:prstGeom prst="rect">
            <a:avLst/>
          </a:prstGeom>
          <a:noFill/>
        </p:spPr>
        <p:txBody>
          <a:bodyPr wrap="square" rtlCol="0">
            <a:spAutoFit/>
          </a:bodyPr>
          <a:lstStyle/>
          <a:p>
            <a:r>
              <a:rPr lang="en-US" sz="1600" dirty="0">
                <a:solidFill>
                  <a:schemeClr val="accent1">
                    <a:lumMod val="50000"/>
                  </a:schemeClr>
                </a:solidFill>
                <a:latin typeface="Avenir Book" panose="02000503020000020003" pitchFamily="2" charset="0"/>
                <a:cs typeface="Arial" panose="020B0604020202020204" pitchFamily="34" charset="0"/>
              </a:rPr>
              <a:t>Product Specifications / Fiche Technique</a:t>
            </a:r>
          </a:p>
        </p:txBody>
      </p:sp>
      <p:cxnSp>
        <p:nvCxnSpPr>
          <p:cNvPr id="10" name="Straight Connector 9">
            <a:extLst>
              <a:ext uri="{FF2B5EF4-FFF2-40B4-BE49-F238E27FC236}">
                <a16:creationId xmlns:a16="http://schemas.microsoft.com/office/drawing/2014/main" id="{EA735AB3-8457-C543-B05F-8C2BF39DE199}"/>
              </a:ext>
            </a:extLst>
          </p:cNvPr>
          <p:cNvCxnSpPr/>
          <p:nvPr/>
        </p:nvCxnSpPr>
        <p:spPr>
          <a:xfrm>
            <a:off x="1668753" y="1003417"/>
            <a:ext cx="4834647" cy="0"/>
          </a:xfrm>
          <a:prstGeom prst="line">
            <a:avLst/>
          </a:prstGeom>
          <a:ln>
            <a:solidFill>
              <a:srgbClr val="8F0B6D"/>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F5328B-F5B7-F24C-AB40-F42555988784}"/>
              </a:ext>
            </a:extLst>
          </p:cNvPr>
          <p:cNvSpPr txBox="1"/>
          <p:nvPr/>
        </p:nvSpPr>
        <p:spPr>
          <a:xfrm>
            <a:off x="1796604" y="1095171"/>
            <a:ext cx="4706796" cy="584775"/>
          </a:xfrm>
          <a:prstGeom prst="rect">
            <a:avLst/>
          </a:prstGeom>
          <a:noFill/>
        </p:spPr>
        <p:txBody>
          <a:bodyPr wrap="square" rtlCol="0">
            <a:spAutoFit/>
          </a:bodyPr>
          <a:lstStyle/>
          <a:p>
            <a:r>
              <a:rPr lang="en-US" sz="1600" b="1" dirty="0">
                <a:solidFill>
                  <a:schemeClr val="accent1">
                    <a:lumMod val="50000"/>
                  </a:schemeClr>
                </a:solidFill>
                <a:latin typeface="Avenir Black" panose="02000503020000020003" pitchFamily="2" charset="0"/>
                <a:cs typeface="Arial" panose="020B0604020202020204" pitchFamily="34" charset="0"/>
              </a:rPr>
              <a:t>White Chocolate Lemon Cheesecake / </a:t>
            </a:r>
            <a:r>
              <a:rPr lang="fr-FR" sz="1600" b="1" dirty="0">
                <a:solidFill>
                  <a:schemeClr val="accent1">
                    <a:lumMod val="50000"/>
                  </a:schemeClr>
                </a:solidFill>
                <a:latin typeface="Avenir Black" panose="02000503020000020003" pitchFamily="2" charset="0"/>
                <a:cs typeface="Arial" panose="020B0604020202020204" pitchFamily="34" charset="0"/>
              </a:rPr>
              <a:t>Gâteau au fromage au citron au chocolat blanc</a:t>
            </a:r>
            <a:endParaRPr lang="en-US" sz="1600" b="1" dirty="0">
              <a:solidFill>
                <a:schemeClr val="accent1">
                  <a:lumMod val="50000"/>
                </a:schemeClr>
              </a:solidFill>
              <a:latin typeface="Avenir Black" panose="02000503020000020003" pitchFamily="2" charset="0"/>
              <a:cs typeface="Arial" panose="020B0604020202020204" pitchFamily="34" charset="0"/>
            </a:endParaRPr>
          </a:p>
        </p:txBody>
      </p:sp>
      <p:sp>
        <p:nvSpPr>
          <p:cNvPr id="15" name="Rectangle 14">
            <a:extLst>
              <a:ext uri="{FF2B5EF4-FFF2-40B4-BE49-F238E27FC236}">
                <a16:creationId xmlns:a16="http://schemas.microsoft.com/office/drawing/2014/main" id="{820CE32C-05FA-3446-ABB2-52C5B0242B7A}"/>
              </a:ext>
            </a:extLst>
          </p:cNvPr>
          <p:cNvSpPr/>
          <p:nvPr/>
        </p:nvSpPr>
        <p:spPr>
          <a:xfrm>
            <a:off x="275082" y="4208189"/>
            <a:ext cx="6093848" cy="643766"/>
          </a:xfrm>
          <a:prstGeom prst="rect">
            <a:avLst/>
          </a:prstGeom>
        </p:spPr>
        <p:txBody>
          <a:bodyPr wrap="square">
            <a:spAutoFit/>
          </a:bodyPr>
          <a:lstStyle/>
          <a:p>
            <a:pPr algn="just">
              <a:lnSpc>
                <a:spcPct val="107000"/>
              </a:lnSpc>
              <a:spcAft>
                <a:spcPts val="800"/>
              </a:spcAft>
            </a:pPr>
            <a:r>
              <a:rPr lang="en-GB" sz="950" b="1" dirty="0">
                <a:solidFill>
                  <a:srgbClr val="000000"/>
                </a:solidFill>
                <a:latin typeface="Avenir Book" panose="02000503020000020003" pitchFamily="2" charset="0"/>
                <a:ea typeface="ヒラギノ角ゴ Pro W3" panose="020B0300000000000000" pitchFamily="34" charset="-128"/>
                <a:cs typeface="Times New Roman" panose="02020603050405020304" pitchFamily="18" charset="0"/>
              </a:rPr>
              <a:t>Product Description:</a:t>
            </a:r>
            <a:endParaRPr lang="en-CA" sz="950" b="1" dirty="0">
              <a:solidFill>
                <a:srgbClr val="000000"/>
              </a:solidFill>
              <a:latin typeface="Avenir Book" panose="02000503020000020003" pitchFamily="2" charset="0"/>
              <a:ea typeface="ヒラギノ角ゴ Pro W3" panose="020B0300000000000000" pitchFamily="34" charset="-128"/>
              <a:cs typeface="Times New Roman" panose="02020603050405020304" pitchFamily="18" charset="0"/>
            </a:endParaRPr>
          </a:p>
          <a:p>
            <a:r>
              <a:rPr lang="en-CA" sz="950" dirty="0">
                <a:latin typeface="Avenir Book" panose="02000503020000020003" pitchFamily="2" charset="0"/>
              </a:rPr>
              <a:t>Homemade lemon custard and white chocolate cheesecake are baked on a buttery graham base.  Topped with lemon mousse, a swirl of lemon custard and delicate white chocolate curls.</a:t>
            </a:r>
            <a:endParaRPr lang="en-CA" sz="1200" dirty="0">
              <a:solidFill>
                <a:srgbClr val="000000"/>
              </a:solidFill>
              <a:latin typeface="Calibri" panose="020F0502020204030204" pitchFamily="34" charset="0"/>
              <a:ea typeface="ヒラギノ角ゴ Pro W3" panose="020B0300000000000000" pitchFamily="34" charset="-128"/>
              <a:cs typeface="Times New Roman" panose="02020603050405020304" pitchFamily="18" charset="0"/>
            </a:endParaRPr>
          </a:p>
        </p:txBody>
      </p:sp>
      <p:sp>
        <p:nvSpPr>
          <p:cNvPr id="18" name="TextBox 17">
            <a:extLst>
              <a:ext uri="{FF2B5EF4-FFF2-40B4-BE49-F238E27FC236}">
                <a16:creationId xmlns:a16="http://schemas.microsoft.com/office/drawing/2014/main" id="{FD17F7F2-8BB6-8F4A-9E5C-028CFB6D4AF2}"/>
              </a:ext>
            </a:extLst>
          </p:cNvPr>
          <p:cNvSpPr txBox="1"/>
          <p:nvPr/>
        </p:nvSpPr>
        <p:spPr>
          <a:xfrm>
            <a:off x="1591824" y="8742363"/>
            <a:ext cx="3674352" cy="261610"/>
          </a:xfrm>
          <a:prstGeom prst="rect">
            <a:avLst/>
          </a:prstGeom>
          <a:noFill/>
        </p:spPr>
        <p:txBody>
          <a:bodyPr wrap="square" rtlCol="0">
            <a:spAutoFit/>
          </a:bodyPr>
          <a:lstStyle/>
          <a:p>
            <a:pPr algn="ctr"/>
            <a:r>
              <a:rPr lang="en-US" sz="1100" dirty="0" err="1"/>
              <a:t>www.wowfactordesserts.com</a:t>
            </a:r>
            <a:endParaRPr lang="en-US" sz="1100" dirty="0"/>
          </a:p>
        </p:txBody>
      </p:sp>
      <p:graphicFrame>
        <p:nvGraphicFramePr>
          <p:cNvPr id="2" name="Table 1">
            <a:extLst>
              <a:ext uri="{FF2B5EF4-FFF2-40B4-BE49-F238E27FC236}">
                <a16:creationId xmlns:a16="http://schemas.microsoft.com/office/drawing/2014/main" id="{B9B04190-18FD-C249-A7B8-AA28815063D0}"/>
              </a:ext>
            </a:extLst>
          </p:cNvPr>
          <p:cNvGraphicFramePr>
            <a:graphicFrameLocks noGrp="1"/>
          </p:cNvGraphicFramePr>
          <p:nvPr>
            <p:extLst>
              <p:ext uri="{D42A27DB-BD31-4B8C-83A1-F6EECF244321}">
                <p14:modId xmlns:p14="http://schemas.microsoft.com/office/powerpoint/2010/main" val="827594373"/>
              </p:ext>
            </p:extLst>
          </p:nvPr>
        </p:nvGraphicFramePr>
        <p:xfrm>
          <a:off x="209674" y="5402404"/>
          <a:ext cx="6493604" cy="739702"/>
        </p:xfrm>
        <a:graphic>
          <a:graphicData uri="http://schemas.openxmlformats.org/drawingml/2006/table">
            <a:tbl>
              <a:tblPr firstRow="1" bandRow="1">
                <a:tableStyleId>{EB344D84-9AFB-497E-A393-DC336BA19D2E}</a:tableStyleId>
              </a:tblPr>
              <a:tblGrid>
                <a:gridCol w="436960">
                  <a:extLst>
                    <a:ext uri="{9D8B030D-6E8A-4147-A177-3AD203B41FA5}">
                      <a16:colId xmlns:a16="http://schemas.microsoft.com/office/drawing/2014/main" val="3137270914"/>
                    </a:ext>
                  </a:extLst>
                </a:gridCol>
                <a:gridCol w="840395">
                  <a:extLst>
                    <a:ext uri="{9D8B030D-6E8A-4147-A177-3AD203B41FA5}">
                      <a16:colId xmlns:a16="http://schemas.microsoft.com/office/drawing/2014/main" val="742022478"/>
                    </a:ext>
                  </a:extLst>
                </a:gridCol>
                <a:gridCol w="784419">
                  <a:extLst>
                    <a:ext uri="{9D8B030D-6E8A-4147-A177-3AD203B41FA5}">
                      <a16:colId xmlns:a16="http://schemas.microsoft.com/office/drawing/2014/main" val="2482444977"/>
                    </a:ext>
                  </a:extLst>
                </a:gridCol>
                <a:gridCol w="733721">
                  <a:extLst>
                    <a:ext uri="{9D8B030D-6E8A-4147-A177-3AD203B41FA5}">
                      <a16:colId xmlns:a16="http://schemas.microsoft.com/office/drawing/2014/main" val="3939521549"/>
                    </a:ext>
                  </a:extLst>
                </a:gridCol>
                <a:gridCol w="897467">
                  <a:extLst>
                    <a:ext uri="{9D8B030D-6E8A-4147-A177-3AD203B41FA5}">
                      <a16:colId xmlns:a16="http://schemas.microsoft.com/office/drawing/2014/main" val="3771105931"/>
                    </a:ext>
                  </a:extLst>
                </a:gridCol>
                <a:gridCol w="931333">
                  <a:extLst>
                    <a:ext uri="{9D8B030D-6E8A-4147-A177-3AD203B41FA5}">
                      <a16:colId xmlns:a16="http://schemas.microsoft.com/office/drawing/2014/main" val="1226976521"/>
                    </a:ext>
                  </a:extLst>
                </a:gridCol>
                <a:gridCol w="1299885">
                  <a:extLst>
                    <a:ext uri="{9D8B030D-6E8A-4147-A177-3AD203B41FA5}">
                      <a16:colId xmlns:a16="http://schemas.microsoft.com/office/drawing/2014/main" val="1658073517"/>
                    </a:ext>
                  </a:extLst>
                </a:gridCol>
                <a:gridCol w="569424">
                  <a:extLst>
                    <a:ext uri="{9D8B030D-6E8A-4147-A177-3AD203B41FA5}">
                      <a16:colId xmlns:a16="http://schemas.microsoft.com/office/drawing/2014/main" val="3163908390"/>
                    </a:ext>
                  </a:extLst>
                </a:gridCol>
              </a:tblGrid>
              <a:tr h="298373">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WOW SKU</a:t>
                      </a:r>
                    </a:p>
                  </a:txBody>
                  <a:tcPr anchor="b">
                    <a:solidFill>
                      <a:schemeClr val="bg1">
                        <a:lumMod val="85000"/>
                      </a:schemeClr>
                    </a:solidFill>
                  </a:tcPr>
                </a:tc>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SCC/</a:t>
                      </a:r>
                    </a:p>
                    <a:p>
                      <a:pPr algn="ctr"/>
                      <a:r>
                        <a:rPr lang="en-US" sz="850" b="1" i="0" dirty="0">
                          <a:solidFill>
                            <a:schemeClr val="tx1"/>
                          </a:solidFill>
                          <a:latin typeface="Arial Narrow" panose="020B0604020202020204" pitchFamily="34" charset="0"/>
                          <a:cs typeface="Arial Narrow" panose="020B0604020202020204" pitchFamily="34" charset="0"/>
                        </a:rPr>
                        <a:t>GTIN</a:t>
                      </a:r>
                    </a:p>
                  </a:txBody>
                  <a:tcPr anchor="b">
                    <a:solidFill>
                      <a:schemeClr val="bg1">
                        <a:lumMod val="85000"/>
                      </a:schemeClr>
                    </a:solidFill>
                  </a:tcPr>
                </a:tc>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UPC</a:t>
                      </a:r>
                    </a:p>
                  </a:txBody>
                  <a:tcPr anchor="b">
                    <a:solidFill>
                      <a:schemeClr val="bg1">
                        <a:lumMod val="85000"/>
                      </a:schemeClr>
                    </a:solidFill>
                  </a:tcPr>
                </a:tc>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Size</a:t>
                      </a:r>
                    </a:p>
                  </a:txBody>
                  <a:tcPr anchor="b">
                    <a:solidFill>
                      <a:schemeClr val="bg1">
                        <a:lumMod val="85000"/>
                      </a:schemeClr>
                    </a:solidFill>
                  </a:tcPr>
                </a:tc>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Units Per Case</a:t>
                      </a:r>
                    </a:p>
                  </a:txBody>
                  <a:tcPr anchor="b">
                    <a:solidFill>
                      <a:schemeClr val="bg1">
                        <a:lumMod val="85000"/>
                      </a:schemeClr>
                    </a:solidFill>
                  </a:tcPr>
                </a:tc>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Portions per Unit</a:t>
                      </a:r>
                    </a:p>
                  </a:txBody>
                  <a:tcPr anchor="b">
                    <a:solidFill>
                      <a:schemeClr val="bg1">
                        <a:lumMod val="85000"/>
                      </a:schemeClr>
                    </a:solidFill>
                  </a:tcPr>
                </a:tc>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Case Dimensions </a:t>
                      </a:r>
                    </a:p>
                    <a:p>
                      <a:pPr algn="ctr"/>
                      <a:r>
                        <a:rPr lang="en-US" sz="850" b="1" i="0" dirty="0">
                          <a:solidFill>
                            <a:schemeClr val="tx1"/>
                          </a:solidFill>
                          <a:latin typeface="Arial Narrow" panose="020B0604020202020204" pitchFamily="34" charset="0"/>
                          <a:cs typeface="Arial Narrow" panose="020B0604020202020204" pitchFamily="34" charset="0"/>
                        </a:rPr>
                        <a:t>(L x W x H)</a:t>
                      </a:r>
                    </a:p>
                  </a:txBody>
                  <a:tcPr anchor="b">
                    <a:solidFill>
                      <a:schemeClr val="bg1">
                        <a:lumMod val="85000"/>
                      </a:schemeClr>
                    </a:solidFill>
                  </a:tcPr>
                </a:tc>
                <a:tc>
                  <a:txBody>
                    <a:bodyPr/>
                    <a:lstStyle/>
                    <a:p>
                      <a:pPr algn="ctr"/>
                      <a:r>
                        <a:rPr lang="en-US" sz="850" b="1" i="0" dirty="0">
                          <a:solidFill>
                            <a:schemeClr val="tx1"/>
                          </a:solidFill>
                          <a:latin typeface="Arial Narrow" panose="020B0604020202020204" pitchFamily="34" charset="0"/>
                          <a:cs typeface="Arial Narrow" panose="020B0604020202020204" pitchFamily="34" charset="0"/>
                        </a:rPr>
                        <a:t>Pallet </a:t>
                      </a:r>
                    </a:p>
                    <a:p>
                      <a:pPr algn="ctr"/>
                      <a:r>
                        <a:rPr lang="en-US" sz="850" b="1" i="0" dirty="0" err="1">
                          <a:solidFill>
                            <a:schemeClr val="tx1"/>
                          </a:solidFill>
                          <a:latin typeface="Arial Narrow" panose="020B0604020202020204" pitchFamily="34" charset="0"/>
                          <a:cs typeface="Arial Narrow" panose="020B0604020202020204" pitchFamily="34" charset="0"/>
                        </a:rPr>
                        <a:t>Ti</a:t>
                      </a:r>
                      <a:r>
                        <a:rPr lang="en-US" sz="850" b="1" i="0" dirty="0">
                          <a:solidFill>
                            <a:schemeClr val="tx1"/>
                          </a:solidFill>
                          <a:latin typeface="Arial Narrow" panose="020B0604020202020204" pitchFamily="34" charset="0"/>
                          <a:cs typeface="Arial Narrow" panose="020B0604020202020204" pitchFamily="34" charset="0"/>
                        </a:rPr>
                        <a:t> x High</a:t>
                      </a:r>
                    </a:p>
                  </a:txBody>
                  <a:tcPr anchor="b">
                    <a:solidFill>
                      <a:schemeClr val="bg1">
                        <a:lumMod val="85000"/>
                      </a:schemeClr>
                    </a:solidFill>
                  </a:tcPr>
                </a:tc>
                <a:extLst>
                  <a:ext uri="{0D108BD9-81ED-4DB2-BD59-A6C34878D82A}">
                    <a16:rowId xmlns:a16="http://schemas.microsoft.com/office/drawing/2014/main" val="4112104623"/>
                  </a:ext>
                </a:extLst>
              </a:tr>
              <a:tr h="389182">
                <a:tc>
                  <a:txBody>
                    <a:bodyPr/>
                    <a:lstStyle/>
                    <a:p>
                      <a:pPr algn="ctr"/>
                      <a:r>
                        <a:rPr lang="en-US" sz="800" b="0" i="0" dirty="0">
                          <a:latin typeface="Arial Narrow" panose="020B0604020202020204" pitchFamily="34" charset="0"/>
                          <a:cs typeface="Arial Narrow" panose="020B0604020202020204" pitchFamily="34" charset="0"/>
                        </a:rPr>
                        <a:t>1354</a:t>
                      </a:r>
                    </a:p>
                  </a:txBody>
                  <a:tcPr/>
                </a:tc>
                <a:tc>
                  <a:txBody>
                    <a:bodyPr/>
                    <a:lstStyle/>
                    <a:p>
                      <a:pPr algn="ctr"/>
                      <a:r>
                        <a:rPr lang="en-GB" sz="800" b="0" i="0" kern="1200" dirty="0">
                          <a:solidFill>
                            <a:schemeClr val="dk1"/>
                          </a:solidFill>
                          <a:effectLst/>
                          <a:latin typeface="Arial Narrow" panose="020B0604020202020204" pitchFamily="34" charset="0"/>
                          <a:ea typeface="+mn-ea"/>
                          <a:cs typeface="Arial Narrow" panose="020B0604020202020204" pitchFamily="34" charset="0"/>
                        </a:rPr>
                        <a:t>10778463013543</a:t>
                      </a:r>
                      <a:endParaRPr lang="en-US" sz="800" b="0" i="0" dirty="0">
                        <a:latin typeface="Arial Narrow" panose="020B0604020202020204" pitchFamily="34" charset="0"/>
                        <a:cs typeface="Arial Narrow" panose="020B0604020202020204" pitchFamily="34" charset="0"/>
                      </a:endParaRPr>
                    </a:p>
                  </a:txBody>
                  <a:tcPr/>
                </a:tc>
                <a:tc>
                  <a:txBody>
                    <a:bodyPr/>
                    <a:lstStyle/>
                    <a:p>
                      <a:pPr algn="ctr"/>
                      <a:r>
                        <a:rPr lang="en-GB" sz="800" b="0" i="0" kern="1200" dirty="0">
                          <a:solidFill>
                            <a:schemeClr val="dk1"/>
                          </a:solidFill>
                          <a:effectLst/>
                          <a:latin typeface="Arial Narrow" panose="020B0604020202020204" pitchFamily="34" charset="0"/>
                          <a:ea typeface="+mn-ea"/>
                          <a:cs typeface="Arial Narrow" panose="020B0604020202020204" pitchFamily="34" charset="0"/>
                        </a:rPr>
                        <a:t>778463013546</a:t>
                      </a:r>
                      <a:endParaRPr lang="en-US" sz="800" b="0" i="0" dirty="0">
                        <a:latin typeface="Arial Narrow" panose="020B0604020202020204" pitchFamily="34" charset="0"/>
                        <a:cs typeface="Arial Narrow" panose="020B0604020202020204" pitchFamily="34" charset="0"/>
                      </a:endParaRPr>
                    </a:p>
                  </a:txBody>
                  <a:tcPr/>
                </a:tc>
                <a:tc>
                  <a:txBody>
                    <a:bodyPr/>
                    <a:lstStyle/>
                    <a:p>
                      <a:pPr algn="ctr"/>
                      <a:r>
                        <a:rPr lang="en-US" sz="800" b="0" i="0" dirty="0">
                          <a:latin typeface="Arial Narrow" panose="020B0604020202020204" pitchFamily="34" charset="0"/>
                          <a:cs typeface="Arial Narrow" panose="020B0604020202020204" pitchFamily="34" charset="0"/>
                        </a:rPr>
                        <a:t>25.4 cm </a:t>
                      </a:r>
                    </a:p>
                    <a:p>
                      <a:pPr algn="ctr"/>
                      <a:r>
                        <a:rPr lang="en-US" sz="800" b="0" i="0" dirty="0">
                          <a:latin typeface="Arial Narrow" panose="020B0604020202020204" pitchFamily="34" charset="0"/>
                          <a:cs typeface="Arial Narrow" panose="020B0604020202020204" pitchFamily="34" charset="0"/>
                        </a:rPr>
                        <a:t>10 inches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latin typeface="Arial Narrow" panose="020B0604020202020204" pitchFamily="34" charset="0"/>
                          <a:cs typeface="Arial Narrow" panose="020B0604020202020204" pitchFamily="34" charset="0"/>
                        </a:rPr>
                        <a:t>2 / 2.22kg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latin typeface="Arial Narrow" panose="020B0604020202020204" pitchFamily="34" charset="0"/>
                          <a:cs typeface="Arial Narrow" panose="020B0604020202020204" pitchFamily="34" charset="0"/>
                        </a:rPr>
                        <a:t>2 / 4lb 14oz</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latin typeface="Arial Narrow" panose="020B0604020202020204" pitchFamily="34" charset="0"/>
                          <a:cs typeface="Arial Narrow" panose="020B0604020202020204" pitchFamily="34" charset="0"/>
                        </a:rPr>
                        <a:t>16 / 139g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latin typeface="Arial Narrow" panose="020B0604020202020204" pitchFamily="34" charset="0"/>
                          <a:cs typeface="Arial Narrow" panose="020B0604020202020204" pitchFamily="34" charset="0"/>
                        </a:rPr>
                        <a:t>16 / 4.90oz</a:t>
                      </a:r>
                    </a:p>
                  </a:txBody>
                  <a:tcPr/>
                </a:tc>
                <a:tc>
                  <a:txBody>
                    <a:bodyPr/>
                    <a:lstStyle/>
                    <a:p>
                      <a:pPr algn="ctr"/>
                      <a:r>
                        <a:rPr lang="en-US" sz="800" b="0" i="0" dirty="0">
                          <a:latin typeface="Arial Narrow" panose="020B0604020202020204" pitchFamily="34" charset="0"/>
                          <a:cs typeface="Arial Narrow" panose="020B0604020202020204" pitchFamily="34" charset="0"/>
                        </a:rPr>
                        <a:t>32.03 x 30.01 x 17.00 cm 12.67 x 11.81</a:t>
                      </a:r>
                      <a:r>
                        <a:rPr lang="en-US" sz="800" b="0" i="0" baseline="0" dirty="0">
                          <a:latin typeface="Arial Narrow" panose="020B0604020202020204" pitchFamily="34" charset="0"/>
                          <a:cs typeface="Arial Narrow" panose="020B0604020202020204" pitchFamily="34" charset="0"/>
                        </a:rPr>
                        <a:t> </a:t>
                      </a:r>
                      <a:r>
                        <a:rPr lang="en-US" sz="800" b="0" i="0" dirty="0">
                          <a:latin typeface="Arial Narrow" panose="020B0604020202020204" pitchFamily="34" charset="0"/>
                          <a:cs typeface="Arial Narrow" panose="020B0604020202020204" pitchFamily="34" charset="0"/>
                        </a:rPr>
                        <a:t>x 6.69 in</a:t>
                      </a:r>
                    </a:p>
                  </a:txBody>
                  <a:tcPr/>
                </a:tc>
                <a:tc>
                  <a:txBody>
                    <a:bodyPr/>
                    <a:lstStyle/>
                    <a:p>
                      <a:pPr algn="ctr"/>
                      <a:r>
                        <a:rPr lang="en-US" sz="800" b="0" i="0" dirty="0">
                          <a:latin typeface="Arial Narrow" panose="020B0604020202020204" pitchFamily="34" charset="0"/>
                          <a:cs typeface="Arial Narrow" panose="020B0604020202020204" pitchFamily="34" charset="0"/>
                        </a:rPr>
                        <a:t>12</a:t>
                      </a:r>
                      <a:r>
                        <a:rPr lang="en-US" sz="800" b="0" i="0" baseline="0" dirty="0">
                          <a:latin typeface="Arial Narrow" panose="020B0604020202020204" pitchFamily="34" charset="0"/>
                          <a:cs typeface="Arial Narrow" panose="020B0604020202020204" pitchFamily="34" charset="0"/>
                        </a:rPr>
                        <a:t> </a:t>
                      </a:r>
                      <a:r>
                        <a:rPr lang="en-US" sz="800" b="0" i="0" dirty="0">
                          <a:latin typeface="Arial Narrow" panose="020B0604020202020204" pitchFamily="34" charset="0"/>
                          <a:cs typeface="Arial Narrow" panose="020B0604020202020204" pitchFamily="34" charset="0"/>
                        </a:rPr>
                        <a:t>x 7</a:t>
                      </a:r>
                    </a:p>
                  </a:txBody>
                  <a:tcPr/>
                </a:tc>
                <a:extLst>
                  <a:ext uri="{0D108BD9-81ED-4DB2-BD59-A6C34878D82A}">
                    <a16:rowId xmlns:a16="http://schemas.microsoft.com/office/drawing/2014/main" val="957142969"/>
                  </a:ext>
                </a:extLst>
              </a:tr>
            </a:tbl>
          </a:graphicData>
        </a:graphic>
      </p:graphicFrame>
      <p:sp>
        <p:nvSpPr>
          <p:cNvPr id="4" name="TextBox 3">
            <a:extLst>
              <a:ext uri="{FF2B5EF4-FFF2-40B4-BE49-F238E27FC236}">
                <a16:creationId xmlns:a16="http://schemas.microsoft.com/office/drawing/2014/main" id="{1A480683-26A5-3C43-8D2A-275746D695A3}"/>
              </a:ext>
            </a:extLst>
          </p:cNvPr>
          <p:cNvSpPr txBox="1"/>
          <p:nvPr/>
        </p:nvSpPr>
        <p:spPr>
          <a:xfrm>
            <a:off x="412999" y="6417203"/>
            <a:ext cx="6290279" cy="1831271"/>
          </a:xfrm>
          <a:prstGeom prst="rect">
            <a:avLst/>
          </a:prstGeom>
          <a:noFill/>
        </p:spPr>
        <p:txBody>
          <a:bodyPr wrap="square" rtlCol="0">
            <a:spAutoFit/>
          </a:bodyPr>
          <a:lstStyle/>
          <a:p>
            <a:r>
              <a:rPr lang="en-GB" sz="950" b="1" dirty="0">
                <a:latin typeface="Avenir Book" panose="02000503020000020003" pitchFamily="2" charset="0"/>
              </a:rPr>
              <a:t>Shelf Life: </a:t>
            </a:r>
            <a:r>
              <a:rPr lang="en-US" sz="950">
                <a:latin typeface="Avenir Book" panose="02000503020000020003" pitchFamily="2" charset="0"/>
              </a:rPr>
              <a:t>365 days frozen, 3 days thawed if refrigerated.</a:t>
            </a:r>
            <a:endParaRPr lang="en-CA" sz="950" b="1" dirty="0">
              <a:latin typeface="Avenir Book" panose="02000503020000020003" pitchFamily="2" charset="0"/>
            </a:endParaRPr>
          </a:p>
          <a:p>
            <a:endParaRPr lang="en-CA" sz="950" b="1" dirty="0">
              <a:latin typeface="Avenir Book" panose="02000503020000020003" pitchFamily="2" charset="0"/>
            </a:endParaRPr>
          </a:p>
          <a:p>
            <a:r>
              <a:rPr lang="en-CA" sz="950" b="1" dirty="0">
                <a:latin typeface="Avenir Book" panose="02000503020000020003" pitchFamily="2" charset="0"/>
              </a:rPr>
              <a:t>Preparation &amp; Handling </a:t>
            </a:r>
          </a:p>
          <a:p>
            <a:endParaRPr lang="en-CA" sz="950" dirty="0">
              <a:latin typeface="Avenir Book" panose="02000503020000020003" pitchFamily="2" charset="0"/>
            </a:endParaRPr>
          </a:p>
          <a:p>
            <a:r>
              <a:rPr lang="en-CA" sz="950" dirty="0">
                <a:latin typeface="Avenir Book" panose="02000503020000020003" pitchFamily="2" charset="0"/>
              </a:rPr>
              <a:t>• Keep product frozen at -18°C (0°F). </a:t>
            </a:r>
          </a:p>
          <a:p>
            <a:r>
              <a:rPr lang="en-CA" sz="950" dirty="0">
                <a:latin typeface="Avenir Book" panose="02000503020000020003" pitchFamily="2" charset="0"/>
              </a:rPr>
              <a:t>• For best results, cut and handle product partially frozen.</a:t>
            </a:r>
            <a:br>
              <a:rPr lang="en-CA" sz="950" dirty="0">
                <a:latin typeface="Avenir Book" panose="02000503020000020003" pitchFamily="2" charset="0"/>
              </a:rPr>
            </a:br>
            <a:r>
              <a:rPr lang="en-CA" sz="950" dirty="0">
                <a:latin typeface="Avenir Book" panose="02000503020000020003" pitchFamily="2" charset="0"/>
              </a:rPr>
              <a:t>• To defrost, leave in fridge overnight.  A single slice at room temperature will defrost in about an hour.</a:t>
            </a:r>
          </a:p>
          <a:p>
            <a:r>
              <a:rPr lang="en-CA" sz="950" dirty="0">
                <a:latin typeface="Avenir Book" panose="02000503020000020003" pitchFamily="2" charset="0"/>
              </a:rPr>
              <a:t>• To store remaining product, ensure the paper dividing slices remain on the cutting edge to protect cake from drying out. Cover cake and place in refrigerator to ensure freshness.</a:t>
            </a:r>
          </a:p>
          <a:p>
            <a:r>
              <a:rPr lang="en-CA" sz="950" dirty="0">
                <a:latin typeface="Avenir Book" panose="02000503020000020003" pitchFamily="2" charset="0"/>
              </a:rPr>
              <a:t>• For more information and product handling, visit our website at </a:t>
            </a:r>
            <a:r>
              <a:rPr lang="en-CA" sz="800" dirty="0" err="1">
                <a:latin typeface="Avenir Book" panose="02000503020000020003" pitchFamily="2" charset="0"/>
              </a:rPr>
              <a:t>wowfactordesserts.com</a:t>
            </a:r>
            <a:r>
              <a:rPr lang="en-CA" sz="800" dirty="0">
                <a:latin typeface="Avenir Book" panose="02000503020000020003" pitchFamily="2" charset="0"/>
              </a:rPr>
              <a:t>/storage-handling-tips/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149" y="1650605"/>
            <a:ext cx="1436827" cy="2586925"/>
          </a:xfrm>
          <a:prstGeom prst="rect">
            <a:avLst/>
          </a:prstGeom>
        </p:spPr>
      </p:pic>
    </p:spTree>
    <p:extLst>
      <p:ext uri="{BB962C8B-B14F-4D97-AF65-F5344CB8AC3E}">
        <p14:creationId xmlns:p14="http://schemas.microsoft.com/office/powerpoint/2010/main" val="290387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717E79-1D9C-5F44-A18A-E223FB5CE8C9}"/>
              </a:ext>
            </a:extLst>
          </p:cNvPr>
          <p:cNvSpPr/>
          <p:nvPr/>
        </p:nvSpPr>
        <p:spPr>
          <a:xfrm>
            <a:off x="476250" y="654434"/>
            <a:ext cx="5905500" cy="4639732"/>
          </a:xfrm>
          <a:prstGeom prst="rect">
            <a:avLst/>
          </a:prstGeom>
        </p:spPr>
        <p:txBody>
          <a:bodyPr wrap="square">
            <a:spAutoFit/>
          </a:bodyPr>
          <a:lstStyle/>
          <a:p>
            <a:r>
              <a:rPr lang="en-GB" sz="950" b="1" dirty="0">
                <a:solidFill>
                  <a:srgbClr val="002060"/>
                </a:solidFill>
                <a:latin typeface="Avenir Book" panose="02000503020000020003" pitchFamily="2" charset="0"/>
              </a:rPr>
              <a:t>White Chocolate Lemon Cheesecake:</a:t>
            </a:r>
            <a:endParaRPr lang="en-GB" sz="950" b="1" dirty="0">
              <a:latin typeface="Avenir Book" panose="02000503020000020003" pitchFamily="2" charset="0"/>
            </a:endParaRPr>
          </a:p>
          <a:p>
            <a:endParaRPr lang="en-GB" sz="950" b="1" dirty="0">
              <a:latin typeface="Avenir Book" panose="02000503020000020003" pitchFamily="2" charset="0"/>
            </a:endParaRPr>
          </a:p>
          <a:p>
            <a:r>
              <a:rPr lang="en-GB" sz="950" b="1" dirty="0">
                <a:latin typeface="Avenir Book" panose="02000503020000020003" pitchFamily="2" charset="0"/>
              </a:rPr>
              <a:t>Ingredients: </a:t>
            </a:r>
            <a:r>
              <a:rPr lang="en-GB" sz="950" dirty="0">
                <a:latin typeface="Avenir Book" panose="02000503020000020003" pitchFamily="2" charset="0"/>
              </a:rPr>
              <a:t>Cream cheese (milk ingredients, salt, bacterial culture, carob bean gum, sorbic acid), Sugars (granulated sugar, icing sugar), Egg, Sour Cream, Chocolate (sugar, cocoa butter, whole milk powder, soy lecithin, natural vanilla flavour), Graham crumbs (flour, graham flour, sugar, palm oil, high fructose corn syrup, molasses, salt, sodium bicarbonate), Whipping cream (cream, milk, carrageenan), Milk, Water, </a:t>
            </a:r>
            <a:r>
              <a:rPr lang="en-CA" sz="950" dirty="0">
                <a:latin typeface="Avenir Book" panose="02000503020000020003" pitchFamily="2" charset="0"/>
              </a:rPr>
              <a:t>Canola oil / modified palm and palm kernel oil margarine</a:t>
            </a:r>
            <a:r>
              <a:rPr lang="en-GB" sz="950" dirty="0">
                <a:latin typeface="Avenir Book" panose="02000503020000020003" pitchFamily="2" charset="0"/>
              </a:rPr>
              <a:t>, Lemon puree concentrate, Wheat flour, Butter, Modified Food starch, Buttermilk powder, Modified Tapioca Starch, </a:t>
            </a:r>
            <a:r>
              <a:rPr lang="en-GB" sz="950" dirty="0" err="1">
                <a:latin typeface="Avenir Book" panose="02000503020000020003" pitchFamily="2" charset="0"/>
              </a:rPr>
              <a:t>Gelatin</a:t>
            </a:r>
            <a:r>
              <a:rPr lang="en-GB" sz="950" dirty="0">
                <a:latin typeface="Avenir Book" panose="02000503020000020003" pitchFamily="2" charset="0"/>
              </a:rPr>
              <a:t>, Cinnamon. </a:t>
            </a:r>
          </a:p>
          <a:p>
            <a:endParaRPr lang="en-GB" sz="950" b="1" dirty="0">
              <a:latin typeface="Avenir Book" panose="02000503020000020003" pitchFamily="2" charset="0"/>
            </a:endParaRPr>
          </a:p>
          <a:p>
            <a:r>
              <a:rPr lang="en-GB" sz="950" b="1" dirty="0">
                <a:latin typeface="Avenir Book" panose="02000503020000020003" pitchFamily="2" charset="0"/>
              </a:rPr>
              <a:t>Contains:</a:t>
            </a:r>
            <a:r>
              <a:rPr lang="en-GB" sz="950" dirty="0">
                <a:latin typeface="Avenir Book" panose="02000503020000020003" pitchFamily="2" charset="0"/>
              </a:rPr>
              <a:t>  Wheat, Milk, Eggs, Soy. </a:t>
            </a:r>
          </a:p>
          <a:p>
            <a:pPr algn="just"/>
            <a:r>
              <a:rPr lang="en-GB" sz="950" dirty="0">
                <a:latin typeface="Avenir Book" panose="02000503020000020003"/>
              </a:rPr>
              <a:t>Made in a facility that uses eggs, milk, peanuts, soy, sulphite containing ingredients, tree nuts, and wheat ingredients.  </a:t>
            </a:r>
          </a:p>
          <a:p>
            <a:pPr algn="just"/>
            <a:endParaRPr lang="en-GB" sz="950" dirty="0">
              <a:latin typeface="Avenir Book" panose="02000503020000020003"/>
            </a:endParaRPr>
          </a:p>
          <a:p>
            <a:endParaRPr lang="en-CA" sz="950" dirty="0">
              <a:latin typeface="Avenir Book" panose="02000503020000020003" pitchFamily="2" charset="0"/>
            </a:endParaRPr>
          </a:p>
          <a:p>
            <a:r>
              <a:rPr lang="en-GB" sz="950" b="1" dirty="0">
                <a:latin typeface="Avenir Book" panose="02000503020000020003" pitchFamily="2" charset="0"/>
              </a:rPr>
              <a:t> </a:t>
            </a:r>
            <a:endParaRPr lang="en-CA" sz="950" b="1" dirty="0">
              <a:latin typeface="Avenir Book" panose="02000503020000020003" pitchFamily="2" charset="0"/>
            </a:endParaRPr>
          </a:p>
          <a:p>
            <a:r>
              <a:rPr lang="en-US" sz="950" b="1" dirty="0" err="1">
                <a:latin typeface="Avenir Book" panose="02000503020000020003" pitchFamily="2" charset="0"/>
              </a:rPr>
              <a:t>Ingrédients</a:t>
            </a:r>
            <a:r>
              <a:rPr lang="en-US" sz="950" b="1" dirty="0">
                <a:latin typeface="Avenir Book" panose="02000503020000020003" pitchFamily="2" charset="0"/>
              </a:rPr>
              <a:t>: </a:t>
            </a:r>
            <a:r>
              <a:rPr lang="en-US" sz="950" dirty="0">
                <a:latin typeface="Avenir Book" panose="02000503020000020003" pitchFamily="2" charset="0"/>
              </a:rPr>
              <a:t>Fromage à la crème (</a:t>
            </a:r>
            <a:r>
              <a:rPr lang="en-US" sz="950" dirty="0" err="1">
                <a:latin typeface="Avenir Book" panose="02000503020000020003" pitchFamily="2" charset="0"/>
              </a:rPr>
              <a:t>ingrédients</a:t>
            </a:r>
            <a:r>
              <a:rPr lang="en-US" sz="950" dirty="0">
                <a:latin typeface="Avenir Book" panose="02000503020000020003" pitchFamily="2" charset="0"/>
              </a:rPr>
              <a:t> </a:t>
            </a:r>
            <a:r>
              <a:rPr lang="en-US" sz="950" dirty="0" err="1">
                <a:latin typeface="Avenir Book" panose="02000503020000020003" pitchFamily="2" charset="0"/>
              </a:rPr>
              <a:t>laitiers</a:t>
            </a:r>
            <a:r>
              <a:rPr lang="en-US" sz="950" dirty="0">
                <a:latin typeface="Avenir Book" panose="02000503020000020003" pitchFamily="2" charset="0"/>
              </a:rPr>
              <a:t>, </a:t>
            </a:r>
            <a:r>
              <a:rPr lang="en-US" sz="950" dirty="0" err="1">
                <a:latin typeface="Avenir Book" panose="02000503020000020003" pitchFamily="2" charset="0"/>
              </a:rPr>
              <a:t>sel</a:t>
            </a:r>
            <a:r>
              <a:rPr lang="en-US" sz="950" dirty="0">
                <a:latin typeface="Avenir Book" panose="02000503020000020003" pitchFamily="2" charset="0"/>
              </a:rPr>
              <a:t>, culture </a:t>
            </a:r>
            <a:r>
              <a:rPr lang="en-US" sz="950" dirty="0" err="1">
                <a:latin typeface="Avenir Book" panose="02000503020000020003" pitchFamily="2" charset="0"/>
              </a:rPr>
              <a:t>bactérienne</a:t>
            </a:r>
            <a:r>
              <a:rPr lang="en-US" sz="950" dirty="0">
                <a:latin typeface="Avenir Book" panose="02000503020000020003" pitchFamily="2" charset="0"/>
              </a:rPr>
              <a:t>, </a:t>
            </a:r>
            <a:r>
              <a:rPr lang="en-US" sz="950" dirty="0" err="1">
                <a:latin typeface="Avenir Book" panose="02000503020000020003" pitchFamily="2" charset="0"/>
              </a:rPr>
              <a:t>gomme</a:t>
            </a:r>
            <a:r>
              <a:rPr lang="en-US" sz="950" dirty="0">
                <a:latin typeface="Avenir Book" panose="02000503020000020003" pitchFamily="2" charset="0"/>
              </a:rPr>
              <a:t> de haricots </a:t>
            </a:r>
            <a:r>
              <a:rPr lang="en-US" sz="950" dirty="0" err="1">
                <a:latin typeface="Avenir Book" panose="02000503020000020003" pitchFamily="2" charset="0"/>
              </a:rPr>
              <a:t>caroubiers</a:t>
            </a:r>
            <a:r>
              <a:rPr lang="en-US" sz="950" dirty="0">
                <a:latin typeface="Avenir Book" panose="02000503020000020003" pitchFamily="2" charset="0"/>
              </a:rPr>
              <a:t>, </a:t>
            </a:r>
            <a:r>
              <a:rPr lang="en-US" sz="950" dirty="0" err="1">
                <a:latin typeface="Avenir Book" panose="02000503020000020003" pitchFamily="2" charset="0"/>
              </a:rPr>
              <a:t>acide</a:t>
            </a:r>
            <a:r>
              <a:rPr lang="en-US" sz="950" dirty="0">
                <a:latin typeface="Avenir Book" panose="02000503020000020003" pitchFamily="2" charset="0"/>
              </a:rPr>
              <a:t> </a:t>
            </a:r>
            <a:r>
              <a:rPr lang="en-US" sz="950" dirty="0" err="1">
                <a:latin typeface="Avenir Book" panose="02000503020000020003" pitchFamily="2" charset="0"/>
              </a:rPr>
              <a:t>sorbique</a:t>
            </a:r>
            <a:r>
              <a:rPr lang="en-US" sz="950" dirty="0">
                <a:latin typeface="Avenir Book" panose="02000503020000020003" pitchFamily="2" charset="0"/>
              </a:rPr>
              <a:t>), Sucres (sucre </a:t>
            </a:r>
            <a:r>
              <a:rPr lang="en-US" sz="950" dirty="0" err="1">
                <a:latin typeface="Avenir Book" panose="02000503020000020003" pitchFamily="2" charset="0"/>
              </a:rPr>
              <a:t>granulé</a:t>
            </a:r>
            <a:r>
              <a:rPr lang="en-US" sz="950" dirty="0">
                <a:latin typeface="Avenir Book" panose="02000503020000020003" pitchFamily="2" charset="0"/>
              </a:rPr>
              <a:t>, sucre glace), Oeuf, Crème sure, </a:t>
            </a:r>
            <a:r>
              <a:rPr lang="en-US" sz="950" dirty="0" err="1">
                <a:latin typeface="Avenir Book" panose="02000503020000020003" pitchFamily="2" charset="0"/>
              </a:rPr>
              <a:t>Chocolat</a:t>
            </a:r>
            <a:r>
              <a:rPr lang="en-US" sz="950" dirty="0">
                <a:latin typeface="Avenir Book" panose="02000503020000020003" pitchFamily="2" charset="0"/>
              </a:rPr>
              <a:t> (sucre, beurre de cacao, lait </a:t>
            </a:r>
            <a:r>
              <a:rPr lang="en-US" sz="950" dirty="0" err="1">
                <a:latin typeface="Avenir Book" panose="02000503020000020003" pitchFamily="2" charset="0"/>
              </a:rPr>
              <a:t>entier</a:t>
            </a:r>
            <a:r>
              <a:rPr lang="en-US" sz="950" dirty="0">
                <a:latin typeface="Avenir Book" panose="02000503020000020003" pitchFamily="2" charset="0"/>
              </a:rPr>
              <a:t> </a:t>
            </a:r>
            <a:r>
              <a:rPr lang="en-US" sz="950" dirty="0" err="1">
                <a:latin typeface="Avenir Book" panose="02000503020000020003" pitchFamily="2" charset="0"/>
              </a:rPr>
              <a:t>en</a:t>
            </a:r>
            <a:r>
              <a:rPr lang="en-US" sz="950" dirty="0">
                <a:latin typeface="Avenir Book" panose="02000503020000020003" pitchFamily="2" charset="0"/>
              </a:rPr>
              <a:t> </a:t>
            </a:r>
            <a:r>
              <a:rPr lang="en-US" sz="950" dirty="0" err="1">
                <a:latin typeface="Avenir Book" panose="02000503020000020003" pitchFamily="2" charset="0"/>
              </a:rPr>
              <a:t>poudre</a:t>
            </a:r>
            <a:r>
              <a:rPr lang="en-US" sz="950" dirty="0">
                <a:latin typeface="Avenir Book" panose="02000503020000020003" pitchFamily="2" charset="0"/>
              </a:rPr>
              <a:t>, </a:t>
            </a:r>
            <a:r>
              <a:rPr lang="en-US" sz="950" dirty="0" err="1">
                <a:latin typeface="Avenir Book" panose="02000503020000020003" pitchFamily="2" charset="0"/>
              </a:rPr>
              <a:t>lécithine</a:t>
            </a:r>
            <a:r>
              <a:rPr lang="en-US" sz="950" dirty="0">
                <a:latin typeface="Avenir Book" panose="02000503020000020003" pitchFamily="2" charset="0"/>
              </a:rPr>
              <a:t> de soja, </a:t>
            </a:r>
            <a:r>
              <a:rPr lang="en-US" sz="950" dirty="0" err="1">
                <a:latin typeface="Avenir Book" panose="02000503020000020003" pitchFamily="2" charset="0"/>
              </a:rPr>
              <a:t>saveur</a:t>
            </a:r>
            <a:r>
              <a:rPr lang="en-US" sz="950" dirty="0">
                <a:latin typeface="Avenir Book" panose="02000503020000020003" pitchFamily="2" charset="0"/>
              </a:rPr>
              <a:t> naturelle de </a:t>
            </a:r>
            <a:r>
              <a:rPr lang="en-US" sz="950" dirty="0" err="1">
                <a:latin typeface="Avenir Book" panose="02000503020000020003" pitchFamily="2" charset="0"/>
              </a:rPr>
              <a:t>vanille</a:t>
            </a:r>
            <a:r>
              <a:rPr lang="en-US" sz="950" dirty="0">
                <a:latin typeface="Avenir Book" panose="02000503020000020003" pitchFamily="2" charset="0"/>
              </a:rPr>
              <a:t>), </a:t>
            </a:r>
            <a:r>
              <a:rPr lang="en-US" sz="950" dirty="0" err="1">
                <a:latin typeface="Avenir Book" panose="02000503020000020003" pitchFamily="2" charset="0"/>
              </a:rPr>
              <a:t>Miettes</a:t>
            </a:r>
            <a:r>
              <a:rPr lang="en-US" sz="950" dirty="0">
                <a:latin typeface="Avenir Book" panose="02000503020000020003" pitchFamily="2" charset="0"/>
              </a:rPr>
              <a:t> graham (</a:t>
            </a:r>
            <a:r>
              <a:rPr lang="en-US" sz="950" dirty="0" err="1">
                <a:latin typeface="Avenir Book" panose="02000503020000020003" pitchFamily="2" charset="0"/>
              </a:rPr>
              <a:t>farine</a:t>
            </a:r>
            <a:r>
              <a:rPr lang="en-US" sz="950" dirty="0">
                <a:latin typeface="Avenir Book" panose="02000503020000020003" pitchFamily="2" charset="0"/>
              </a:rPr>
              <a:t>, </a:t>
            </a:r>
            <a:r>
              <a:rPr lang="en-US" sz="950" dirty="0" err="1">
                <a:latin typeface="Avenir Book" panose="02000503020000020003" pitchFamily="2" charset="0"/>
              </a:rPr>
              <a:t>farine</a:t>
            </a:r>
            <a:r>
              <a:rPr lang="en-US" sz="950" dirty="0">
                <a:latin typeface="Avenir Book" panose="02000503020000020003" pitchFamily="2" charset="0"/>
              </a:rPr>
              <a:t> graham, sucre, </a:t>
            </a:r>
            <a:r>
              <a:rPr lang="en-US" sz="950" dirty="0" err="1">
                <a:latin typeface="Avenir Book" panose="02000503020000020003" pitchFamily="2" charset="0"/>
              </a:rPr>
              <a:t>huile</a:t>
            </a:r>
            <a:r>
              <a:rPr lang="en-US" sz="950" dirty="0">
                <a:latin typeface="Avenir Book" panose="02000503020000020003" pitchFamily="2" charset="0"/>
              </a:rPr>
              <a:t> de </a:t>
            </a:r>
            <a:r>
              <a:rPr lang="en-US" sz="950" dirty="0" err="1">
                <a:latin typeface="Avenir Book" panose="02000503020000020003" pitchFamily="2" charset="0"/>
              </a:rPr>
              <a:t>palme</a:t>
            </a:r>
            <a:r>
              <a:rPr lang="en-US" sz="950" dirty="0">
                <a:latin typeface="Avenir Book" panose="02000503020000020003" pitchFamily="2" charset="0"/>
              </a:rPr>
              <a:t>, sirop de </a:t>
            </a:r>
            <a:r>
              <a:rPr lang="en-US" sz="950" dirty="0" err="1">
                <a:latin typeface="Avenir Book" panose="02000503020000020003" pitchFamily="2" charset="0"/>
              </a:rPr>
              <a:t>maïs</a:t>
            </a:r>
            <a:r>
              <a:rPr lang="en-US" sz="950" dirty="0">
                <a:latin typeface="Avenir Book" panose="02000503020000020003" pitchFamily="2" charset="0"/>
              </a:rPr>
              <a:t> à haute </a:t>
            </a:r>
            <a:r>
              <a:rPr lang="en-US" sz="950" dirty="0" err="1">
                <a:latin typeface="Avenir Book" panose="02000503020000020003" pitchFamily="2" charset="0"/>
              </a:rPr>
              <a:t>teneur</a:t>
            </a:r>
            <a:r>
              <a:rPr lang="en-US" sz="950" dirty="0">
                <a:latin typeface="Avenir Book" panose="02000503020000020003" pitchFamily="2" charset="0"/>
              </a:rPr>
              <a:t> </a:t>
            </a:r>
            <a:r>
              <a:rPr lang="en-US" sz="950" dirty="0" err="1">
                <a:latin typeface="Avenir Book" panose="02000503020000020003" pitchFamily="2" charset="0"/>
              </a:rPr>
              <a:t>en</a:t>
            </a:r>
            <a:r>
              <a:rPr lang="en-US" sz="950" dirty="0">
                <a:latin typeface="Avenir Book" panose="02000503020000020003" pitchFamily="2" charset="0"/>
              </a:rPr>
              <a:t> fructose, </a:t>
            </a:r>
            <a:r>
              <a:rPr lang="en-US" sz="950" dirty="0" err="1">
                <a:latin typeface="Avenir Book" panose="02000503020000020003" pitchFamily="2" charset="0"/>
              </a:rPr>
              <a:t>mélasse</a:t>
            </a:r>
            <a:r>
              <a:rPr lang="en-US" sz="950" dirty="0">
                <a:latin typeface="Avenir Book" panose="02000503020000020003" pitchFamily="2" charset="0"/>
              </a:rPr>
              <a:t>, </a:t>
            </a:r>
            <a:r>
              <a:rPr lang="en-US" sz="950" dirty="0" err="1">
                <a:latin typeface="Avenir Book" panose="02000503020000020003" pitchFamily="2" charset="0"/>
              </a:rPr>
              <a:t>sel</a:t>
            </a:r>
            <a:r>
              <a:rPr lang="en-US" sz="950" dirty="0">
                <a:latin typeface="Avenir Book" panose="02000503020000020003" pitchFamily="2" charset="0"/>
              </a:rPr>
              <a:t>, bicarbonate de sodium), Crème </a:t>
            </a:r>
            <a:r>
              <a:rPr lang="en-US" sz="950" dirty="0" err="1">
                <a:latin typeface="Avenir Book" panose="02000503020000020003" pitchFamily="2" charset="0"/>
              </a:rPr>
              <a:t>fouettée</a:t>
            </a:r>
            <a:r>
              <a:rPr lang="en-US" sz="950" dirty="0">
                <a:latin typeface="Avenir Book" panose="02000503020000020003" pitchFamily="2" charset="0"/>
              </a:rPr>
              <a:t> (crème, lait, carrageenan), Lait, </a:t>
            </a:r>
            <a:r>
              <a:rPr lang="en-US" sz="950" dirty="0" err="1">
                <a:latin typeface="Avenir Book" panose="02000503020000020003" pitchFamily="2" charset="0"/>
              </a:rPr>
              <a:t>Eau</a:t>
            </a:r>
            <a:r>
              <a:rPr lang="en-US" sz="950" dirty="0">
                <a:latin typeface="Avenir Book" panose="02000503020000020003" pitchFamily="2" charset="0"/>
              </a:rPr>
              <a:t>, </a:t>
            </a:r>
            <a:r>
              <a:rPr lang="en-US" sz="950" dirty="0" err="1">
                <a:latin typeface="Avenir Book" panose="02000503020000020003" pitchFamily="2" charset="0"/>
              </a:rPr>
              <a:t>Huile</a:t>
            </a:r>
            <a:r>
              <a:rPr lang="en-US" sz="950" dirty="0">
                <a:latin typeface="Avenir Book" panose="02000503020000020003" pitchFamily="2" charset="0"/>
              </a:rPr>
              <a:t> de canola / margarine </a:t>
            </a:r>
            <a:r>
              <a:rPr lang="en-US" sz="950" dirty="0" err="1">
                <a:latin typeface="Avenir Book" panose="02000503020000020003" pitchFamily="2" charset="0"/>
              </a:rPr>
              <a:t>modifiée</a:t>
            </a:r>
            <a:r>
              <a:rPr lang="en-US" sz="950" dirty="0">
                <a:latin typeface="Avenir Book" panose="02000503020000020003" pitchFamily="2" charset="0"/>
              </a:rPr>
              <a:t> à </a:t>
            </a:r>
            <a:r>
              <a:rPr lang="en-US" sz="950" dirty="0" err="1">
                <a:latin typeface="Avenir Book" panose="02000503020000020003" pitchFamily="2" charset="0"/>
              </a:rPr>
              <a:t>l’huile</a:t>
            </a:r>
            <a:r>
              <a:rPr lang="en-US" sz="950" dirty="0">
                <a:latin typeface="Avenir Book" panose="02000503020000020003" pitchFamily="2" charset="0"/>
              </a:rPr>
              <a:t> de </a:t>
            </a:r>
            <a:r>
              <a:rPr lang="en-US" sz="950" dirty="0" err="1">
                <a:latin typeface="Avenir Book" panose="02000503020000020003" pitchFamily="2" charset="0"/>
              </a:rPr>
              <a:t>palme</a:t>
            </a:r>
            <a:r>
              <a:rPr lang="en-US" sz="950" dirty="0">
                <a:latin typeface="Avenir Book" panose="02000503020000020003" pitchFamily="2" charset="0"/>
              </a:rPr>
              <a:t> et de </a:t>
            </a:r>
            <a:r>
              <a:rPr lang="en-US" sz="950" dirty="0" err="1">
                <a:latin typeface="Avenir Book" panose="02000503020000020003" pitchFamily="2" charset="0"/>
              </a:rPr>
              <a:t>palmiste</a:t>
            </a:r>
            <a:r>
              <a:rPr lang="en-US" sz="950" dirty="0">
                <a:latin typeface="Avenir Book" panose="02000503020000020003" pitchFamily="2" charset="0"/>
              </a:rPr>
              <a:t>, </a:t>
            </a:r>
            <a:r>
              <a:rPr lang="en-US" sz="950" dirty="0" err="1">
                <a:latin typeface="Avenir Book" panose="02000503020000020003" pitchFamily="2" charset="0"/>
              </a:rPr>
              <a:t>Concentré</a:t>
            </a:r>
            <a:r>
              <a:rPr lang="en-US" sz="950" dirty="0">
                <a:latin typeface="Avenir Book" panose="02000503020000020003" pitchFamily="2" charset="0"/>
              </a:rPr>
              <a:t> de purée de citron, </a:t>
            </a:r>
            <a:r>
              <a:rPr lang="en-US" sz="950" dirty="0" err="1">
                <a:latin typeface="Avenir Book" panose="02000503020000020003" pitchFamily="2" charset="0"/>
              </a:rPr>
              <a:t>Farine</a:t>
            </a:r>
            <a:r>
              <a:rPr lang="en-US" sz="950" dirty="0">
                <a:latin typeface="Avenir Book" panose="02000503020000020003" pitchFamily="2" charset="0"/>
              </a:rPr>
              <a:t> de </a:t>
            </a:r>
            <a:r>
              <a:rPr lang="en-US" sz="950" dirty="0" err="1">
                <a:latin typeface="Avenir Book" panose="02000503020000020003" pitchFamily="2" charset="0"/>
              </a:rPr>
              <a:t>blé</a:t>
            </a:r>
            <a:r>
              <a:rPr lang="en-US" sz="950" dirty="0">
                <a:latin typeface="Avenir Book" panose="02000503020000020003" pitchFamily="2" charset="0"/>
              </a:rPr>
              <a:t>, Beurre, Amidon </a:t>
            </a:r>
            <a:r>
              <a:rPr lang="en-US" sz="950" dirty="0" err="1">
                <a:latin typeface="Avenir Book" panose="02000503020000020003" pitchFamily="2" charset="0"/>
              </a:rPr>
              <a:t>alimentaire</a:t>
            </a:r>
            <a:r>
              <a:rPr lang="en-US" sz="950" dirty="0">
                <a:latin typeface="Avenir Book" panose="02000503020000020003" pitchFamily="2" charset="0"/>
              </a:rPr>
              <a:t> </a:t>
            </a:r>
            <a:r>
              <a:rPr lang="en-US" sz="950" dirty="0" err="1">
                <a:latin typeface="Avenir Book" panose="02000503020000020003" pitchFamily="2" charset="0"/>
              </a:rPr>
              <a:t>modifié</a:t>
            </a:r>
            <a:r>
              <a:rPr lang="en-US" sz="950" dirty="0">
                <a:latin typeface="Avenir Book" panose="02000503020000020003" pitchFamily="2" charset="0"/>
              </a:rPr>
              <a:t>, Poudre de </a:t>
            </a:r>
            <a:r>
              <a:rPr lang="en-US" sz="950" dirty="0" err="1">
                <a:latin typeface="Avenir Book" panose="02000503020000020003" pitchFamily="2" charset="0"/>
              </a:rPr>
              <a:t>babeurre</a:t>
            </a:r>
            <a:r>
              <a:rPr lang="en-US" sz="950" dirty="0">
                <a:latin typeface="Avenir Book" panose="02000503020000020003" pitchFamily="2" charset="0"/>
              </a:rPr>
              <a:t>, Amidon tapioca </a:t>
            </a:r>
            <a:r>
              <a:rPr lang="en-US" sz="950" dirty="0" err="1">
                <a:latin typeface="Avenir Book" panose="02000503020000020003" pitchFamily="2" charset="0"/>
              </a:rPr>
              <a:t>modifié</a:t>
            </a:r>
            <a:r>
              <a:rPr lang="en-US" sz="950" dirty="0">
                <a:latin typeface="Avenir Book" panose="02000503020000020003" pitchFamily="2" charset="0"/>
              </a:rPr>
              <a:t>, </a:t>
            </a:r>
            <a:r>
              <a:rPr lang="en-US" sz="950" dirty="0" err="1">
                <a:latin typeface="Avenir Book" panose="02000503020000020003" pitchFamily="2" charset="0"/>
              </a:rPr>
              <a:t>Gélatine</a:t>
            </a:r>
            <a:r>
              <a:rPr lang="en-US" sz="950" dirty="0">
                <a:latin typeface="Avenir Book" panose="02000503020000020003" pitchFamily="2" charset="0"/>
              </a:rPr>
              <a:t>, </a:t>
            </a:r>
            <a:r>
              <a:rPr lang="en-US" sz="950" dirty="0" err="1">
                <a:latin typeface="Avenir Book" panose="02000503020000020003" pitchFamily="2" charset="0"/>
              </a:rPr>
              <a:t>Cannelle</a:t>
            </a:r>
            <a:r>
              <a:rPr lang="en-US" sz="950" dirty="0">
                <a:latin typeface="Avenir Book" panose="02000503020000020003" pitchFamily="2" charset="0"/>
              </a:rPr>
              <a:t>. </a:t>
            </a:r>
          </a:p>
          <a:p>
            <a:endParaRPr lang="en-US" sz="950" dirty="0">
              <a:latin typeface="Avenir Book" panose="02000503020000020003" pitchFamily="2" charset="0"/>
            </a:endParaRPr>
          </a:p>
          <a:p>
            <a:r>
              <a:rPr lang="en-US" sz="950" dirty="0" err="1">
                <a:latin typeface="Avenir Book" panose="02000503020000020003" pitchFamily="2" charset="0"/>
              </a:rPr>
              <a:t>Contient</a:t>
            </a:r>
            <a:r>
              <a:rPr lang="en-US" sz="950" dirty="0">
                <a:latin typeface="Avenir Book" panose="02000503020000020003" pitchFamily="2" charset="0"/>
              </a:rPr>
              <a:t>: </a:t>
            </a:r>
            <a:r>
              <a:rPr lang="en-US" sz="950" dirty="0" err="1">
                <a:latin typeface="Avenir Book" panose="02000503020000020003" pitchFamily="2" charset="0"/>
              </a:rPr>
              <a:t>Blé</a:t>
            </a:r>
            <a:r>
              <a:rPr lang="en-US" sz="950" dirty="0">
                <a:latin typeface="Avenir Book" panose="02000503020000020003" pitchFamily="2" charset="0"/>
              </a:rPr>
              <a:t>, Lait, Oeufs, </a:t>
            </a:r>
            <a:r>
              <a:rPr lang="en-US" sz="950" dirty="0" err="1">
                <a:latin typeface="Avenir Book" panose="02000503020000020003" pitchFamily="2" charset="0"/>
              </a:rPr>
              <a:t>Soja</a:t>
            </a:r>
            <a:r>
              <a:rPr lang="en-US" sz="950" dirty="0">
                <a:latin typeface="Avenir Book" panose="02000503020000020003" pitchFamily="2" charset="0"/>
              </a:rPr>
              <a:t>. </a:t>
            </a:r>
          </a:p>
          <a:p>
            <a:endParaRPr lang="en-GB" sz="950" dirty="0">
              <a:latin typeface="Avenir Book" panose="02000503020000020003" pitchFamily="2" charset="0"/>
            </a:endParaRPr>
          </a:p>
          <a:p>
            <a:r>
              <a:rPr lang="en-GB" sz="950" dirty="0">
                <a:latin typeface="Avenir Book" panose="02000503020000020003" pitchFamily="2" charset="0"/>
              </a:rPr>
              <a:t>Fait dans </a:t>
            </a:r>
            <a:r>
              <a:rPr lang="en-GB" sz="950" dirty="0" err="1">
                <a:latin typeface="Avenir Book" panose="02000503020000020003" pitchFamily="2" charset="0"/>
              </a:rPr>
              <a:t>une</a:t>
            </a:r>
            <a:r>
              <a:rPr lang="en-GB" sz="950" dirty="0">
                <a:latin typeface="Avenir Book" panose="02000503020000020003" pitchFamily="2" charset="0"/>
              </a:rPr>
              <a:t> </a:t>
            </a:r>
            <a:r>
              <a:rPr lang="en-GB" sz="950" dirty="0" err="1">
                <a:latin typeface="Avenir Book" panose="02000503020000020003" pitchFamily="2" charset="0"/>
              </a:rPr>
              <a:t>usine</a:t>
            </a:r>
            <a:r>
              <a:rPr lang="en-GB" sz="950" dirty="0">
                <a:latin typeface="Avenir Book" panose="02000503020000020003" pitchFamily="2" charset="0"/>
              </a:rPr>
              <a:t> qui utilise des </a:t>
            </a:r>
            <a:r>
              <a:rPr lang="en-GB" sz="950" dirty="0" err="1">
                <a:latin typeface="Avenir Book" panose="02000503020000020003" pitchFamily="2" charset="0"/>
              </a:rPr>
              <a:t>œufs</a:t>
            </a:r>
            <a:r>
              <a:rPr lang="en-GB" sz="950" dirty="0">
                <a:latin typeface="Avenir Book" panose="02000503020000020003" pitchFamily="2" charset="0"/>
              </a:rPr>
              <a:t>, lait, </a:t>
            </a:r>
            <a:r>
              <a:rPr lang="en-GB" sz="950" dirty="0" err="1">
                <a:latin typeface="Avenir Book" panose="02000503020000020003" pitchFamily="2" charset="0"/>
              </a:rPr>
              <a:t>arachides</a:t>
            </a:r>
            <a:r>
              <a:rPr lang="en-GB" sz="950" dirty="0">
                <a:latin typeface="Avenir Book" panose="02000503020000020003" pitchFamily="2" charset="0"/>
              </a:rPr>
              <a:t>, </a:t>
            </a:r>
            <a:r>
              <a:rPr lang="en-GB" sz="950" dirty="0" err="1">
                <a:latin typeface="Avenir Book" panose="02000503020000020003" pitchFamily="2" charset="0"/>
              </a:rPr>
              <a:t>soja</a:t>
            </a:r>
            <a:r>
              <a:rPr lang="en-GB" sz="950" dirty="0">
                <a:latin typeface="Avenir Book" panose="02000503020000020003" pitchFamily="2" charset="0"/>
              </a:rPr>
              <a:t>, </a:t>
            </a:r>
            <a:r>
              <a:rPr lang="en-GB" sz="950" dirty="0" err="1">
                <a:latin typeface="Avenir Book" panose="02000503020000020003" pitchFamily="2" charset="0"/>
              </a:rPr>
              <a:t>ingrédients</a:t>
            </a:r>
            <a:r>
              <a:rPr lang="en-GB" sz="950" dirty="0">
                <a:latin typeface="Avenir Book" panose="02000503020000020003" pitchFamily="2" charset="0"/>
              </a:rPr>
              <a:t> </a:t>
            </a:r>
            <a:r>
              <a:rPr lang="en-GB" sz="950" dirty="0" err="1">
                <a:latin typeface="Avenir Book" panose="02000503020000020003" pitchFamily="2" charset="0"/>
              </a:rPr>
              <a:t>contenant</a:t>
            </a:r>
            <a:r>
              <a:rPr lang="en-GB" sz="950" dirty="0">
                <a:latin typeface="Avenir Book" panose="02000503020000020003" pitchFamily="2" charset="0"/>
              </a:rPr>
              <a:t> du </a:t>
            </a:r>
            <a:r>
              <a:rPr lang="en-GB" sz="950" dirty="0" err="1">
                <a:latin typeface="Avenir Book" panose="02000503020000020003" pitchFamily="2" charset="0"/>
              </a:rPr>
              <a:t>sulfite</a:t>
            </a:r>
            <a:r>
              <a:rPr lang="en-GB" sz="950" dirty="0">
                <a:latin typeface="Avenir Book" panose="02000503020000020003" pitchFamily="2" charset="0"/>
              </a:rPr>
              <a:t>, </a:t>
            </a:r>
            <a:r>
              <a:rPr lang="en-GB" sz="950" dirty="0" err="1">
                <a:latin typeface="Avenir Book" panose="02000503020000020003" pitchFamily="2" charset="0"/>
              </a:rPr>
              <a:t>noix</a:t>
            </a:r>
            <a:r>
              <a:rPr lang="en-GB" sz="950" dirty="0">
                <a:latin typeface="Avenir Book" panose="02000503020000020003" pitchFamily="2" charset="0"/>
              </a:rPr>
              <a:t> </a:t>
            </a:r>
            <a:r>
              <a:rPr lang="en-GB" sz="950" dirty="0" err="1">
                <a:latin typeface="Avenir Book" panose="02000503020000020003" pitchFamily="2" charset="0"/>
              </a:rPr>
              <a:t>d’arbres</a:t>
            </a:r>
            <a:r>
              <a:rPr lang="en-GB" sz="950" dirty="0">
                <a:latin typeface="Avenir Book" panose="02000503020000020003" pitchFamily="2" charset="0"/>
              </a:rPr>
              <a:t>, et </a:t>
            </a:r>
            <a:r>
              <a:rPr lang="en-GB" sz="950" dirty="0" err="1">
                <a:latin typeface="Avenir Book" panose="02000503020000020003" pitchFamily="2" charset="0"/>
              </a:rPr>
              <a:t>ingrédients</a:t>
            </a:r>
            <a:r>
              <a:rPr lang="en-GB" sz="950" dirty="0">
                <a:latin typeface="Avenir Book" panose="02000503020000020003" pitchFamily="2" charset="0"/>
              </a:rPr>
              <a:t> de </a:t>
            </a:r>
            <a:r>
              <a:rPr lang="en-GB" sz="950" dirty="0" err="1">
                <a:latin typeface="Avenir Book" panose="02000503020000020003" pitchFamily="2" charset="0"/>
              </a:rPr>
              <a:t>blé</a:t>
            </a:r>
            <a:r>
              <a:rPr lang="en-GB" sz="950" dirty="0">
                <a:latin typeface="Avenir Book" panose="02000503020000020003" pitchFamily="2" charset="0"/>
              </a:rPr>
              <a:t>.</a:t>
            </a:r>
          </a:p>
          <a:p>
            <a:endParaRPr lang="en-GB" sz="950" b="1" dirty="0">
              <a:latin typeface="Avenir Book" panose="02000503020000020003" pitchFamily="2" charset="0"/>
            </a:endParaRPr>
          </a:p>
          <a:p>
            <a:endParaRPr lang="en-GB" sz="950" b="1" dirty="0">
              <a:latin typeface="Avenir Book" panose="02000503020000020003" pitchFamily="2" charset="0"/>
            </a:endParaRPr>
          </a:p>
          <a:p>
            <a:r>
              <a:rPr lang="en-GB" sz="950" b="1" dirty="0">
                <a:latin typeface="Avenir Book" panose="02000503020000020003" pitchFamily="2" charset="0"/>
              </a:rPr>
              <a:t>Origin: </a:t>
            </a:r>
            <a:r>
              <a:rPr lang="en-GB" sz="950" dirty="0">
                <a:latin typeface="Avenir Book" panose="02000503020000020003" pitchFamily="2" charset="0"/>
              </a:rPr>
              <a:t>Made in Canada from Domestic and Imported Ingredients.</a:t>
            </a:r>
          </a:p>
          <a:p>
            <a:endParaRPr lang="en-CA" sz="1050" dirty="0">
              <a:latin typeface="Avenir Book" panose="02000503020000020003" pitchFamily="2" charset="0"/>
            </a:endParaRPr>
          </a:p>
        </p:txBody>
      </p:sp>
      <p:sp>
        <p:nvSpPr>
          <p:cNvPr id="5" name="TextBox 4">
            <a:extLst>
              <a:ext uri="{FF2B5EF4-FFF2-40B4-BE49-F238E27FC236}">
                <a16:creationId xmlns:a16="http://schemas.microsoft.com/office/drawing/2014/main" id="{4F7636F2-937B-BB47-BCF1-BE1CB987B00E}"/>
              </a:ext>
            </a:extLst>
          </p:cNvPr>
          <p:cNvSpPr txBox="1"/>
          <p:nvPr/>
        </p:nvSpPr>
        <p:spPr>
          <a:xfrm>
            <a:off x="2162485" y="8006576"/>
            <a:ext cx="2097281" cy="1292662"/>
          </a:xfrm>
          <a:prstGeom prst="rect">
            <a:avLst/>
          </a:prstGeom>
          <a:noFill/>
        </p:spPr>
        <p:txBody>
          <a:bodyPr wrap="square" rtlCol="0">
            <a:spAutoFit/>
          </a:bodyPr>
          <a:lstStyle/>
          <a:p>
            <a:pPr algn="ctr"/>
            <a:r>
              <a:rPr lang="en-US" sz="1000" b="1" dirty="0">
                <a:solidFill>
                  <a:srgbClr val="A82566"/>
                </a:solidFill>
                <a:latin typeface="Abadi" panose="020F0502020204030204" pitchFamily="34" charset="0"/>
                <a:cs typeface="Abadi" panose="020F0502020204030204" pitchFamily="34" charset="0"/>
              </a:rPr>
              <a:t>WOW! Factor Desserts</a:t>
            </a:r>
          </a:p>
          <a:p>
            <a:pPr algn="ctr"/>
            <a:r>
              <a:rPr lang="en-US" sz="1000" b="1" dirty="0">
                <a:solidFill>
                  <a:srgbClr val="A82566"/>
                </a:solidFill>
                <a:latin typeface="Abadi" panose="020F0502020204030204" pitchFamily="34" charset="0"/>
                <a:cs typeface="Abadi" panose="020F0502020204030204" pitchFamily="34" charset="0"/>
              </a:rPr>
              <a:t>Head Office and Bakery</a:t>
            </a:r>
          </a:p>
          <a:p>
            <a:pPr algn="ctr"/>
            <a:r>
              <a:rPr lang="en-US" sz="1000" dirty="0">
                <a:solidFill>
                  <a:schemeClr val="bg2">
                    <a:lumMod val="50000"/>
                  </a:schemeClr>
                </a:solidFill>
                <a:latin typeface="Abadi" panose="020F0502020204030204" pitchFamily="34" charset="0"/>
                <a:cs typeface="Abadi" panose="020F0502020204030204" pitchFamily="34" charset="0"/>
              </a:rPr>
              <a:t>174 Cree Road</a:t>
            </a:r>
          </a:p>
          <a:p>
            <a:pPr algn="ctr"/>
            <a:r>
              <a:rPr lang="en-US" sz="1000" dirty="0">
                <a:solidFill>
                  <a:schemeClr val="bg2">
                    <a:lumMod val="50000"/>
                  </a:schemeClr>
                </a:solidFill>
                <a:latin typeface="Abadi" panose="020F0502020204030204" pitchFamily="34" charset="0"/>
                <a:cs typeface="Abadi" panose="020F0502020204030204" pitchFamily="34" charset="0"/>
              </a:rPr>
              <a:t>Sherwood Park, AB T8A 3X8</a:t>
            </a:r>
          </a:p>
          <a:p>
            <a:pPr algn="ctr"/>
            <a:r>
              <a:rPr lang="en-US" sz="1000" dirty="0">
                <a:solidFill>
                  <a:schemeClr val="bg2">
                    <a:lumMod val="50000"/>
                  </a:schemeClr>
                </a:solidFill>
                <a:latin typeface="Abadi" panose="020F0502020204030204" pitchFamily="34" charset="0"/>
                <a:cs typeface="Abadi" panose="020F0502020204030204" pitchFamily="34" charset="0"/>
              </a:rPr>
              <a:t>1.800.604.CAKE (2253)</a:t>
            </a:r>
          </a:p>
          <a:p>
            <a:pPr algn="ctr"/>
            <a:r>
              <a:rPr lang="en-US" sz="1000" dirty="0" err="1">
                <a:solidFill>
                  <a:schemeClr val="bg2">
                    <a:lumMod val="50000"/>
                  </a:schemeClr>
                </a:solidFill>
                <a:latin typeface="Abadi" panose="020F0502020204030204" pitchFamily="34" charset="0"/>
                <a:cs typeface="Abadi" panose="020F0502020204030204" pitchFamily="34" charset="0"/>
              </a:rPr>
              <a:t>www.wowfactordesserts.com</a:t>
            </a:r>
            <a:endParaRPr lang="en-US" sz="1000" dirty="0">
              <a:solidFill>
                <a:schemeClr val="bg2">
                  <a:lumMod val="50000"/>
                </a:schemeClr>
              </a:solidFill>
              <a:latin typeface="Abadi" panose="020F0502020204030204" pitchFamily="34" charset="0"/>
              <a:cs typeface="Abadi" panose="020F0502020204030204" pitchFamily="34" charset="0"/>
            </a:endParaRPr>
          </a:p>
          <a:p>
            <a:endParaRPr lang="en-US" dirty="0"/>
          </a:p>
        </p:txBody>
      </p:sp>
      <p:sp>
        <p:nvSpPr>
          <p:cNvPr id="6" name="Date Placeholder 5">
            <a:extLst>
              <a:ext uri="{FF2B5EF4-FFF2-40B4-BE49-F238E27FC236}">
                <a16:creationId xmlns:a16="http://schemas.microsoft.com/office/drawing/2014/main" id="{6FF58E13-F7B1-3A44-9CA7-06FDDEC31DEF}"/>
              </a:ext>
            </a:extLst>
          </p:cNvPr>
          <p:cNvSpPr>
            <a:spLocks noGrp="1"/>
          </p:cNvSpPr>
          <p:nvPr>
            <p:ph type="dt" sz="half" idx="10"/>
          </p:nvPr>
        </p:nvSpPr>
        <p:spPr/>
        <p:txBody>
          <a:bodyPr/>
          <a:lstStyle/>
          <a:p>
            <a:r>
              <a:rPr lang="en-CA" dirty="0"/>
              <a:t>Rev. 14/03/2022</a:t>
            </a:r>
          </a:p>
          <a:p>
            <a:r>
              <a:rPr lang="en-US" dirty="0"/>
              <a:t>Created by: Prasanna</a:t>
            </a:r>
          </a:p>
        </p:txBody>
      </p:sp>
      <p:pic>
        <p:nvPicPr>
          <p:cNvPr id="7" name="Picture 6">
            <a:extLst>
              <a:ext uri="{FF2B5EF4-FFF2-40B4-BE49-F238E27FC236}">
                <a16:creationId xmlns:a16="http://schemas.microsoft.com/office/drawing/2014/main" id="{3D04E947-D0FB-344D-854A-7C341FF87AAE}"/>
              </a:ext>
            </a:extLst>
          </p:cNvPr>
          <p:cNvPicPr>
            <a:picLocks noChangeAspect="1"/>
          </p:cNvPicPr>
          <p:nvPr/>
        </p:nvPicPr>
        <p:blipFill>
          <a:blip r:embed="rId2"/>
          <a:stretch>
            <a:fillRect/>
          </a:stretch>
        </p:blipFill>
        <p:spPr>
          <a:xfrm>
            <a:off x="5867442" y="8219714"/>
            <a:ext cx="830914" cy="695198"/>
          </a:xfrm>
          <a:prstGeom prst="rect">
            <a:avLst/>
          </a:prstGeom>
        </p:spPr>
      </p:pic>
    </p:spTree>
    <p:extLst>
      <p:ext uri="{BB962C8B-B14F-4D97-AF65-F5344CB8AC3E}">
        <p14:creationId xmlns:p14="http://schemas.microsoft.com/office/powerpoint/2010/main" val="3055686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gria Cake Product Specifications" id="{61A8FCD6-2A42-8944-984A-45DC88CC0FCD}" vid="{84C973C3-FCDE-2A47-AF36-0334C8061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Product Specifications template (Sangria example)</Template>
  <TotalTime>166</TotalTime>
  <Words>627</Words>
  <Application>Microsoft Office PowerPoint</Application>
  <PresentationFormat>Letter Paper (8.5x11 in)</PresentationFormat>
  <Paragraphs>60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Abadi</vt:lpstr>
      <vt:lpstr>Arial</vt:lpstr>
      <vt:lpstr>Arial Narrow</vt:lpstr>
      <vt:lpstr>Avenir Black</vt:lpstr>
      <vt:lpstr>Avenir Book</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Wow Factor</dc:creator>
  <cp:lastModifiedBy>Prasanna Chandralal</cp:lastModifiedBy>
  <cp:revision>15</cp:revision>
  <cp:lastPrinted>2019-01-22T00:49:58Z</cp:lastPrinted>
  <dcterms:created xsi:type="dcterms:W3CDTF">2019-04-10T19:31:25Z</dcterms:created>
  <dcterms:modified xsi:type="dcterms:W3CDTF">2022-12-21T18:46:00Z</dcterms:modified>
</cp:coreProperties>
</file>